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 am presenting Tesla's 2018 Kubernetes and AWS cryptojacking incident.
The key idea is that the cloud provider did not fail. The customer-side configuration and access controls failed.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incident began with a publicly reachable Kubernetes console.
Attackers used that exposure to run mining software instead of stealing confirmed customer data.
Tesla said the issue was fixed quickly and that vehicle safety was not affected.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shows the basic attack chain.
The first mistake was public administrative access.
The second problem was that credentials inside the environment increased the attacker's reach.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incident involved several cloud technologies working together.
The danger was not only the dashboard. It was the combination of dashboard access, credentials, and cloud permissions.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important concept in the paper.
AWS protects the underlying infrastructure.
Tesla had to secure its own configuration, identities, and workloads.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response should not stop after removing malware.
Credential rotation and log review are very important.
The long-term fix is ongoing monitoring and security checks.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GRC turns technical lessons into repeatable business controls.
The conclusion is that cloud security needs ownership, policies, technical controls, and continuous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Shape 1"/>
          <p:cNvSpPr/>
          <p:nvPr/>
        </p:nvSpPr>
        <p:spPr>
          <a:xfrm>
            <a:off x="0" y="0"/>
            <a:ext cx="12191695" cy="1143000"/>
          </a:xfrm>
          <a:prstGeom prst="rect">
            <a:avLst/>
          </a:prstGeom>
          <a:solidFill>
            <a:srgbClr val="1F4E79"/>
          </a:solidFill>
          <a:ln w="12700">
            <a:solidFill>
              <a:srgbClr val="1F4E79"/>
            </a:solidFill>
            <a:prstDash val="solid"/>
          </a:ln>
        </p:spPr>
      </p:sp>
      <p:sp>
        <p:nvSpPr>
          <p:cNvPr id="4" name="Text 2"/>
          <p:cNvSpPr/>
          <p:nvPr/>
        </p:nvSpPr>
        <p:spPr>
          <a:xfrm>
            <a:off x="685800" y="1828800"/>
            <a:ext cx="9144000" cy="502920"/>
          </a:xfrm>
          <a:prstGeom prst="rect">
            <a:avLst/>
          </a:prstGeom>
          <a:noFill/>
          <a:ln/>
        </p:spPr>
        <p:txBody>
          <a:bodyPr wrap="square" lIns="635" tIns="635" rIns="635" bIns="635" rtlCol="0" anchor="ctr">
            <a:normAutofit/>
          </a:bodyPr>
          <a:lstStyle/>
          <a:p>
            <a:pPr indent="0" marL="0">
              <a:buNone/>
            </a:pPr>
            <a:r>
              <a:rPr lang="en-US" sz="3600" b="1" dirty="0">
                <a:solidFill>
                  <a:srgbClr val="15202B"/>
                </a:solidFill>
                <a:latin typeface="Aptos" pitchFamily="34" charset="0"/>
                <a:ea typeface="Aptos" pitchFamily="34" charset="-122"/>
                <a:cs typeface="Aptos" pitchFamily="34" charset="-120"/>
              </a:rPr>
              <a:t>Tesla 2018 Kubernetes Console Exposure</a:t>
            </a:r>
            <a:endParaRPr lang="en-US" sz="3600" dirty="0"/>
          </a:p>
        </p:txBody>
      </p:sp>
      <p:sp>
        <p:nvSpPr>
          <p:cNvPr id="5" name="Text 3"/>
          <p:cNvSpPr/>
          <p:nvPr/>
        </p:nvSpPr>
        <p:spPr>
          <a:xfrm>
            <a:off x="685800" y="2514600"/>
            <a:ext cx="7315200" cy="457200"/>
          </a:xfrm>
          <a:prstGeom prst="rect">
            <a:avLst/>
          </a:prstGeom>
          <a:noFill/>
          <a:ln/>
        </p:spPr>
        <p:txBody>
          <a:bodyPr wrap="square" lIns="635" tIns="635" rIns="635" bIns="635" rtlCol="0" anchor="ctr">
            <a:normAutofit/>
          </a:bodyPr>
          <a:lstStyle/>
          <a:p>
            <a:pPr indent="0" marL="0">
              <a:buNone/>
            </a:pPr>
            <a:r>
              <a:rPr lang="en-US" sz="3100" b="1" dirty="0">
                <a:solidFill>
                  <a:srgbClr val="1F4E79"/>
                </a:solidFill>
                <a:latin typeface="Aptos" pitchFamily="34" charset="0"/>
                <a:ea typeface="Aptos" pitchFamily="34" charset="-122"/>
                <a:cs typeface="Aptos" pitchFamily="34" charset="-120"/>
              </a:rPr>
              <a:t>AWS Cryptojacking Incident</a:t>
            </a:r>
            <a:endParaRPr lang="en-US" sz="3100" dirty="0"/>
          </a:p>
        </p:txBody>
      </p:sp>
      <p:sp>
        <p:nvSpPr>
          <p:cNvPr id="6" name="Text 4"/>
          <p:cNvSpPr/>
          <p:nvPr/>
        </p:nvSpPr>
        <p:spPr>
          <a:xfrm>
            <a:off x="713232" y="3154680"/>
            <a:ext cx="5943600" cy="320040"/>
          </a:xfrm>
          <a:prstGeom prst="rect">
            <a:avLst/>
          </a:prstGeom>
          <a:noFill/>
          <a:ln/>
        </p:spPr>
        <p:txBody>
          <a:bodyPr wrap="square" lIns="635" tIns="635" rIns="635" bIns="635" rtlCol="0" anchor="ctr">
            <a:normAutofit/>
          </a:bodyPr>
          <a:lstStyle/>
          <a:p>
            <a:pPr indent="0" marL="0">
              <a:buNone/>
            </a:pPr>
            <a:r>
              <a:rPr lang="en-US" sz="1800" dirty="0">
                <a:solidFill>
                  <a:srgbClr val="59636E"/>
                </a:solidFill>
                <a:latin typeface="Aptos" pitchFamily="34" charset="0"/>
                <a:ea typeface="Aptos" pitchFamily="34" charset="-122"/>
                <a:cs typeface="Aptos" pitchFamily="34" charset="-120"/>
              </a:rPr>
              <a:t>Cloud Security Research Presentation</a:t>
            </a:r>
            <a:endParaRPr lang="en-US" sz="1800" dirty="0"/>
          </a:p>
        </p:txBody>
      </p:sp>
      <p:sp>
        <p:nvSpPr>
          <p:cNvPr id="7" name="Text 5"/>
          <p:cNvSpPr/>
          <p:nvPr/>
        </p:nvSpPr>
        <p:spPr>
          <a:xfrm>
            <a:off x="713232" y="5303520"/>
            <a:ext cx="3657600" cy="457200"/>
          </a:xfrm>
          <a:prstGeom prst="rect">
            <a:avLst/>
          </a:prstGeom>
          <a:noFill/>
          <a:ln/>
        </p:spPr>
        <p:txBody>
          <a:bodyPr wrap="square" lIns="635" tIns="635" rIns="635" bIns="635" rtlCol="0" anchor="ctr">
            <a:normAutofit/>
          </a:bodyPr>
          <a:lstStyle/>
          <a:p>
            <a:pPr indent="0" marL="0">
              <a:buNone/>
            </a:pPr>
            <a:r>
              <a:rPr lang="en-US" sz="1500" dirty="0">
                <a:solidFill>
                  <a:srgbClr val="15202B"/>
                </a:solidFill>
                <a:latin typeface="Aptos" pitchFamily="34" charset="0"/>
                <a:ea typeface="Aptos" pitchFamily="34" charset="-122"/>
                <a:cs typeface="Aptos" pitchFamily="34" charset="-120"/>
              </a:rPr>
              <a:t>Angel Mejia</a:t>
            </a:r>
            <a:endParaRPr lang="en-US" sz="1500" dirty="0"/>
          </a:p>
          <a:p>
            <a:pPr indent="0" marL="0">
              <a:buNone/>
            </a:pPr>
            <a:r>
              <a:rPr lang="en-US" sz="1500" dirty="0">
                <a:solidFill>
                  <a:srgbClr val="15202B"/>
                </a:solidFill>
                <a:latin typeface="Aptos" pitchFamily="34" charset="0"/>
                <a:ea typeface="Aptos" pitchFamily="34" charset="-122"/>
                <a:cs typeface="Aptos" pitchFamily="34" charset="-120"/>
              </a:rPr>
              <a:t>Cloud Security</a:t>
            </a:r>
            <a:endParaRPr lang="en-US" sz="1500" dirty="0"/>
          </a:p>
        </p:txBody>
      </p:sp>
      <p:sp>
        <p:nvSpPr>
          <p:cNvPr id="8" name="Shape 6"/>
          <p:cNvSpPr/>
          <p:nvPr/>
        </p:nvSpPr>
        <p:spPr>
          <a:xfrm>
            <a:off x="8229600" y="1828800"/>
            <a:ext cx="2011680" cy="2011680"/>
          </a:xfrm>
          <a:prstGeom prst="arc">
            <a:avLst/>
          </a:prstGeom>
          <a:noFill/>
          <a:ln w="38100">
            <a:solidFill>
              <a:srgbClr val="1F4E79"/>
            </a:solidFill>
            <a:prstDash val="solid"/>
          </a:ln>
        </p:spPr>
      </p:sp>
      <p:sp>
        <p:nvSpPr>
          <p:cNvPr id="9" name="Shape 7"/>
          <p:cNvSpPr/>
          <p:nvPr/>
        </p:nvSpPr>
        <p:spPr>
          <a:xfrm rot="2400000">
            <a:off x="8686800" y="2331720"/>
            <a:ext cx="2011680" cy="2011680"/>
          </a:xfrm>
          <a:prstGeom prst="arc">
            <a:avLst/>
          </a:prstGeom>
          <a:noFill/>
          <a:ln w="38100">
            <a:solidFill>
              <a:srgbClr val="B8871A"/>
            </a:solidFill>
            <a:prstDash val="solid"/>
          </a:ln>
        </p:spPr>
      </p:sp>
      <p:sp>
        <p:nvSpPr>
          <p:cNvPr id="10" name="Shape 8"/>
          <p:cNvSpPr/>
          <p:nvPr/>
        </p:nvSpPr>
        <p:spPr>
          <a:xfrm rot="5400000">
            <a:off x="7772400" y="2834640"/>
            <a:ext cx="2011680" cy="2011680"/>
          </a:xfrm>
          <a:prstGeom prst="arc">
            <a:avLst/>
          </a:prstGeom>
          <a:noFill/>
          <a:ln w="38100">
            <a:solidFill>
              <a:srgbClr val="B23B3B"/>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Incident overview</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What happened and why it mattered</a:t>
            </a:r>
            <a:endParaRPr lang="en-US" sz="1300" dirty="0"/>
          </a:p>
        </p:txBody>
      </p:sp>
      <p:sp>
        <p:nvSpPr>
          <p:cNvPr id="5" name="Text 3"/>
          <p:cNvSpPr/>
          <p:nvPr/>
        </p:nvSpPr>
        <p:spPr>
          <a:xfrm>
            <a:off x="731520" y="1417320"/>
            <a:ext cx="5029200" cy="731520"/>
          </a:xfrm>
          <a:prstGeom prst="rect">
            <a:avLst/>
          </a:prstGeom>
          <a:noFill/>
          <a:ln/>
        </p:spPr>
        <p:txBody>
          <a:bodyPr wrap="square" lIns="635" tIns="635" rIns="635" bIns="635" rtlCol="0" anchor="ctr">
            <a:normAutofit/>
          </a:bodyPr>
          <a:lstStyle/>
          <a:p>
            <a:pPr indent="0" marL="0">
              <a:buNone/>
            </a:pPr>
            <a:r>
              <a:rPr lang="en-US" sz="2200" b="1" dirty="0">
                <a:solidFill>
                  <a:srgbClr val="15202B"/>
                </a:solidFill>
                <a:latin typeface="Aptos" pitchFamily="34" charset="0"/>
                <a:ea typeface="Aptos" pitchFamily="34" charset="-122"/>
                <a:cs typeface="Aptos" pitchFamily="34" charset="-120"/>
              </a:rPr>
              <a:t>Attackers found an exposed Kubernetes administration console connected to Tesla's AWS environment.</a:t>
            </a:r>
            <a:endParaRPr lang="en-US" sz="2200" dirty="0"/>
          </a:p>
        </p:txBody>
      </p:sp>
      <p:sp>
        <p:nvSpPr>
          <p:cNvPr id="6" name="Text 4"/>
          <p:cNvSpPr/>
          <p:nvPr/>
        </p:nvSpPr>
        <p:spPr>
          <a:xfrm>
            <a:off x="731520" y="2423160"/>
            <a:ext cx="4846320" cy="731520"/>
          </a:xfrm>
          <a:prstGeom prst="rect">
            <a:avLst/>
          </a:prstGeom>
          <a:noFill/>
          <a:ln/>
        </p:spPr>
        <p:txBody>
          <a:bodyPr wrap="square" lIns="635" tIns="635" rIns="635" bIns="635" rtlCol="0" anchor="ctr">
            <a:normAutofit/>
          </a:bodyPr>
          <a:lstStyle/>
          <a:p>
            <a:pPr indent="0" marL="0">
              <a:buNone/>
            </a:pPr>
            <a:r>
              <a:rPr lang="en-US" sz="2000" dirty="0">
                <a:solidFill>
                  <a:srgbClr val="15202B"/>
                </a:solidFill>
                <a:latin typeface="Aptos" pitchFamily="34" charset="0"/>
                <a:ea typeface="Aptos" pitchFamily="34" charset="-122"/>
                <a:cs typeface="Aptos" pitchFamily="34" charset="-120"/>
              </a:rPr>
              <a:t>They used the access path to run cryptocurrency-mining software on Tesla's cloud resources.</a:t>
            </a:r>
            <a:endParaRPr lang="en-US" sz="2000" dirty="0"/>
          </a:p>
        </p:txBody>
      </p:sp>
      <p:sp>
        <p:nvSpPr>
          <p:cNvPr id="7" name="Shape 5"/>
          <p:cNvSpPr/>
          <p:nvPr/>
        </p:nvSpPr>
        <p:spPr>
          <a:xfrm>
            <a:off x="6492240" y="1325880"/>
            <a:ext cx="4480560" cy="868680"/>
          </a:xfrm>
          <a:prstGeom prst="rect">
            <a:avLst/>
          </a:prstGeom>
          <a:solidFill>
            <a:srgbClr val="DDEBF7"/>
          </a:solidFill>
          <a:ln w="12700">
            <a:solidFill>
              <a:srgbClr val="1F4E79"/>
            </a:solidFill>
            <a:prstDash val="solid"/>
          </a:ln>
        </p:spPr>
      </p:sp>
      <p:sp>
        <p:nvSpPr>
          <p:cNvPr id="8" name="Text 6"/>
          <p:cNvSpPr/>
          <p:nvPr/>
        </p:nvSpPr>
        <p:spPr>
          <a:xfrm>
            <a:off x="6720840" y="1572768"/>
            <a:ext cx="3931920" cy="292608"/>
          </a:xfrm>
          <a:prstGeom prst="rect">
            <a:avLst/>
          </a:prstGeom>
          <a:noFill/>
          <a:ln/>
        </p:spPr>
        <p:txBody>
          <a:bodyPr wrap="square" lIns="635" tIns="635" rIns="635" bIns="635" rtlCol="0" anchor="ctr">
            <a:normAutofit/>
          </a:bodyPr>
          <a:lstStyle/>
          <a:p>
            <a:pPr indent="0" marL="0">
              <a:buNone/>
            </a:pPr>
            <a:r>
              <a:rPr lang="en-US" sz="1700" b="1" dirty="0">
                <a:solidFill>
                  <a:srgbClr val="1F4E79"/>
                </a:solidFill>
                <a:latin typeface="Aptos" pitchFamily="34" charset="0"/>
                <a:ea typeface="Aptos" pitchFamily="34" charset="-122"/>
                <a:cs typeface="Aptos" pitchFamily="34" charset="-120"/>
              </a:rPr>
              <a:t>Kubernetes console exposed</a:t>
            </a:r>
            <a:endParaRPr lang="en-US" sz="1700" dirty="0"/>
          </a:p>
        </p:txBody>
      </p:sp>
      <p:sp>
        <p:nvSpPr>
          <p:cNvPr id="9" name="Shape 7"/>
          <p:cNvSpPr/>
          <p:nvPr/>
        </p:nvSpPr>
        <p:spPr>
          <a:xfrm>
            <a:off x="6492240" y="2468880"/>
            <a:ext cx="4480560" cy="868680"/>
          </a:xfrm>
          <a:prstGeom prst="rect">
            <a:avLst/>
          </a:prstGeom>
          <a:solidFill>
            <a:srgbClr val="FCE4D6"/>
          </a:solidFill>
          <a:ln w="12700">
            <a:solidFill>
              <a:srgbClr val="B23B3B"/>
            </a:solidFill>
            <a:prstDash val="solid"/>
          </a:ln>
        </p:spPr>
      </p:sp>
      <p:sp>
        <p:nvSpPr>
          <p:cNvPr id="10" name="Text 8"/>
          <p:cNvSpPr/>
          <p:nvPr/>
        </p:nvSpPr>
        <p:spPr>
          <a:xfrm>
            <a:off x="6720840" y="2715768"/>
            <a:ext cx="3931920" cy="292608"/>
          </a:xfrm>
          <a:prstGeom prst="rect">
            <a:avLst/>
          </a:prstGeom>
          <a:noFill/>
          <a:ln/>
        </p:spPr>
        <p:txBody>
          <a:bodyPr wrap="square" lIns="635" tIns="635" rIns="635" bIns="635" rtlCol="0" anchor="ctr">
            <a:normAutofit/>
          </a:bodyPr>
          <a:lstStyle/>
          <a:p>
            <a:pPr indent="0" marL="0">
              <a:buNone/>
            </a:pPr>
            <a:r>
              <a:rPr lang="en-US" sz="1700" b="1" dirty="0">
                <a:solidFill>
                  <a:srgbClr val="B23B3B"/>
                </a:solidFill>
                <a:latin typeface="Aptos" pitchFamily="34" charset="0"/>
                <a:ea typeface="Aptos" pitchFamily="34" charset="-122"/>
                <a:cs typeface="Aptos" pitchFamily="34" charset="-120"/>
              </a:rPr>
              <a:t>Cloud resources used for mining</a:t>
            </a:r>
            <a:endParaRPr lang="en-US" sz="1700" dirty="0"/>
          </a:p>
        </p:txBody>
      </p:sp>
      <p:sp>
        <p:nvSpPr>
          <p:cNvPr id="11" name="Shape 9"/>
          <p:cNvSpPr/>
          <p:nvPr/>
        </p:nvSpPr>
        <p:spPr>
          <a:xfrm>
            <a:off x="6492240" y="3611880"/>
            <a:ext cx="4480560" cy="868680"/>
          </a:xfrm>
          <a:prstGeom prst="rect">
            <a:avLst/>
          </a:prstGeom>
          <a:solidFill>
            <a:srgbClr val="E2F0D9"/>
          </a:solidFill>
          <a:ln w="12700">
            <a:solidFill>
              <a:srgbClr val="2F6B4F"/>
            </a:solidFill>
            <a:prstDash val="solid"/>
          </a:ln>
        </p:spPr>
      </p:sp>
      <p:sp>
        <p:nvSpPr>
          <p:cNvPr id="12" name="Text 10"/>
          <p:cNvSpPr/>
          <p:nvPr/>
        </p:nvSpPr>
        <p:spPr>
          <a:xfrm>
            <a:off x="6720840" y="3858768"/>
            <a:ext cx="3931920" cy="292608"/>
          </a:xfrm>
          <a:prstGeom prst="rect">
            <a:avLst/>
          </a:prstGeom>
          <a:noFill/>
          <a:ln/>
        </p:spPr>
        <p:txBody>
          <a:bodyPr wrap="square" lIns="635" tIns="635" rIns="635" bIns="635" rtlCol="0" anchor="ctr">
            <a:normAutofit/>
          </a:bodyPr>
          <a:lstStyle/>
          <a:p>
            <a:pPr indent="0" marL="0">
              <a:buNone/>
            </a:pPr>
            <a:r>
              <a:rPr lang="en-US" sz="1700" b="1" dirty="0">
                <a:solidFill>
                  <a:srgbClr val="2F6B4F"/>
                </a:solidFill>
                <a:latin typeface="Aptos" pitchFamily="34" charset="0"/>
                <a:ea typeface="Aptos" pitchFamily="34" charset="-122"/>
                <a:cs typeface="Aptos" pitchFamily="34" charset="-120"/>
              </a:rPr>
              <a:t>Tesla said it fixed the issue quickly</a:t>
            </a:r>
            <a:endParaRPr lang="en-US" sz="1700" dirty="0"/>
          </a:p>
        </p:txBody>
      </p:sp>
      <p:sp>
        <p:nvSpPr>
          <p:cNvPr id="13" name="Text 11"/>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Attack path</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How one exposure became a cloud security problem</a:t>
            </a:r>
            <a:endParaRPr lang="en-US" sz="1300" dirty="0"/>
          </a:p>
        </p:txBody>
      </p:sp>
      <p:sp>
        <p:nvSpPr>
          <p:cNvPr id="5" name="Shape 3"/>
          <p:cNvSpPr/>
          <p:nvPr/>
        </p:nvSpPr>
        <p:spPr>
          <a:xfrm>
            <a:off x="2423160" y="2971800"/>
            <a:ext cx="1463040" cy="0"/>
          </a:xfrm>
          <a:prstGeom prst="line">
            <a:avLst/>
          </a:prstGeom>
          <a:noFill/>
          <a:ln w="25400">
            <a:solidFill>
              <a:srgbClr val="59636E"/>
            </a:solidFill>
            <a:prstDash val="solid"/>
            <a:headEnd type="none"/>
            <a:tailEnd type="triangle"/>
          </a:ln>
        </p:spPr>
      </p:sp>
      <p:sp>
        <p:nvSpPr>
          <p:cNvPr id="6" name="Shape 4"/>
          <p:cNvSpPr/>
          <p:nvPr/>
        </p:nvSpPr>
        <p:spPr>
          <a:xfrm>
            <a:off x="5166360" y="2971800"/>
            <a:ext cx="1463040" cy="0"/>
          </a:xfrm>
          <a:prstGeom prst="line">
            <a:avLst/>
          </a:prstGeom>
          <a:noFill/>
          <a:ln w="25400">
            <a:solidFill>
              <a:srgbClr val="59636E"/>
            </a:solidFill>
            <a:prstDash val="solid"/>
            <a:headEnd type="none"/>
            <a:tailEnd type="triangle"/>
          </a:ln>
        </p:spPr>
      </p:sp>
      <p:sp>
        <p:nvSpPr>
          <p:cNvPr id="7" name="Shape 5"/>
          <p:cNvSpPr/>
          <p:nvPr/>
        </p:nvSpPr>
        <p:spPr>
          <a:xfrm>
            <a:off x="7909560" y="2971800"/>
            <a:ext cx="1463040" cy="0"/>
          </a:xfrm>
          <a:prstGeom prst="line">
            <a:avLst/>
          </a:prstGeom>
          <a:noFill/>
          <a:ln w="25400">
            <a:solidFill>
              <a:srgbClr val="59636E"/>
            </a:solidFill>
            <a:prstDash val="solid"/>
            <a:headEnd type="none"/>
            <a:tailEnd type="triangle"/>
          </a:ln>
        </p:spPr>
      </p:sp>
      <p:sp>
        <p:nvSpPr>
          <p:cNvPr id="8" name="Shape 6"/>
          <p:cNvSpPr/>
          <p:nvPr/>
        </p:nvSpPr>
        <p:spPr>
          <a:xfrm>
            <a:off x="777240" y="2194560"/>
            <a:ext cx="2057400" cy="1554480"/>
          </a:xfrm>
          <a:prstGeom prst="roundRect">
            <a:avLst>
              <a:gd name="adj" fmla="val 8824"/>
            </a:avLst>
          </a:prstGeom>
          <a:solidFill>
            <a:srgbClr val="DDEBF7"/>
          </a:solidFill>
          <a:ln w="12700">
            <a:solidFill>
              <a:srgbClr val="59636E"/>
            </a:solidFill>
            <a:prstDash val="solid"/>
          </a:ln>
        </p:spPr>
      </p:sp>
      <p:sp>
        <p:nvSpPr>
          <p:cNvPr id="9" name="Text 7"/>
          <p:cNvSpPr/>
          <p:nvPr/>
        </p:nvSpPr>
        <p:spPr>
          <a:xfrm>
            <a:off x="886968" y="2596896"/>
            <a:ext cx="1828800" cy="594360"/>
          </a:xfrm>
          <a:prstGeom prst="rect">
            <a:avLst/>
          </a:prstGeom>
          <a:noFill/>
          <a:ln/>
        </p:spPr>
        <p:txBody>
          <a:bodyPr wrap="square" lIns="635" tIns="635" rIns="635" bIns="635" rtlCol="0" anchor="ctr">
            <a:normAutofit/>
          </a:bodyPr>
          <a:lstStyle/>
          <a:p>
            <a:pPr algn="ctr" indent="0" marL="0">
              <a:buNone/>
            </a:pPr>
            <a:r>
              <a:rPr lang="en-US" sz="1500" b="1" dirty="0">
                <a:solidFill>
                  <a:srgbClr val="15202B"/>
                </a:solidFill>
                <a:latin typeface="Aptos" pitchFamily="34" charset="0"/>
                <a:ea typeface="Aptos" pitchFamily="34" charset="-122"/>
                <a:cs typeface="Aptos" pitchFamily="34" charset="-120"/>
              </a:rPr>
              <a:t>Exposed</a:t>
            </a:r>
            <a:endParaRPr lang="en-US" sz="1500" dirty="0"/>
          </a:p>
          <a:p>
            <a:pPr algn="ctr" indent="0" marL="0">
              <a:buNone/>
            </a:pPr>
            <a:r>
              <a:rPr lang="en-US" sz="1500" b="1" dirty="0">
                <a:solidFill>
                  <a:srgbClr val="15202B"/>
                </a:solidFill>
                <a:latin typeface="Aptos" pitchFamily="34" charset="0"/>
                <a:ea typeface="Aptos" pitchFamily="34" charset="-122"/>
                <a:cs typeface="Aptos" pitchFamily="34" charset="-120"/>
              </a:rPr>
              <a:t>Kubernetes console</a:t>
            </a:r>
            <a:endParaRPr lang="en-US" sz="1500" dirty="0"/>
          </a:p>
        </p:txBody>
      </p:sp>
      <p:sp>
        <p:nvSpPr>
          <p:cNvPr id="10" name="Shape 8"/>
          <p:cNvSpPr/>
          <p:nvPr/>
        </p:nvSpPr>
        <p:spPr>
          <a:xfrm>
            <a:off x="3520440" y="2194560"/>
            <a:ext cx="2057400" cy="1554480"/>
          </a:xfrm>
          <a:prstGeom prst="roundRect">
            <a:avLst>
              <a:gd name="adj" fmla="val 8824"/>
            </a:avLst>
          </a:prstGeom>
          <a:solidFill>
            <a:srgbClr val="FFF2CC"/>
          </a:solidFill>
          <a:ln w="12700">
            <a:solidFill>
              <a:srgbClr val="59636E"/>
            </a:solidFill>
            <a:prstDash val="solid"/>
          </a:ln>
        </p:spPr>
      </p:sp>
      <p:sp>
        <p:nvSpPr>
          <p:cNvPr id="11" name="Text 9"/>
          <p:cNvSpPr/>
          <p:nvPr/>
        </p:nvSpPr>
        <p:spPr>
          <a:xfrm>
            <a:off x="3630168" y="2596896"/>
            <a:ext cx="1828800" cy="594360"/>
          </a:xfrm>
          <a:prstGeom prst="rect">
            <a:avLst/>
          </a:prstGeom>
          <a:noFill/>
          <a:ln/>
        </p:spPr>
        <p:txBody>
          <a:bodyPr wrap="square" lIns="635" tIns="635" rIns="635" bIns="635" rtlCol="0" anchor="ctr">
            <a:normAutofit/>
          </a:bodyPr>
          <a:lstStyle/>
          <a:p>
            <a:pPr algn="ctr" indent="0" marL="0">
              <a:buNone/>
            </a:pPr>
            <a:r>
              <a:rPr lang="en-US" sz="1500" b="1" dirty="0">
                <a:solidFill>
                  <a:srgbClr val="15202B"/>
                </a:solidFill>
                <a:latin typeface="Aptos" pitchFamily="34" charset="0"/>
                <a:ea typeface="Aptos" pitchFamily="34" charset="-122"/>
                <a:cs typeface="Aptos" pitchFamily="34" charset="-120"/>
              </a:rPr>
              <a:t>Cloud credentials</a:t>
            </a:r>
            <a:endParaRPr lang="en-US" sz="1500" dirty="0"/>
          </a:p>
          <a:p>
            <a:pPr algn="ctr" indent="0" marL="0">
              <a:buNone/>
            </a:pPr>
            <a:r>
              <a:rPr lang="en-US" sz="1500" b="1" dirty="0">
                <a:solidFill>
                  <a:srgbClr val="15202B"/>
                </a:solidFill>
                <a:latin typeface="Aptos" pitchFamily="34" charset="0"/>
                <a:ea typeface="Aptos" pitchFamily="34" charset="-122"/>
                <a:cs typeface="Aptos" pitchFamily="34" charset="-120"/>
              </a:rPr>
              <a:t>located</a:t>
            </a:r>
            <a:endParaRPr lang="en-US" sz="1500" dirty="0"/>
          </a:p>
        </p:txBody>
      </p:sp>
      <p:sp>
        <p:nvSpPr>
          <p:cNvPr id="12" name="Shape 10"/>
          <p:cNvSpPr/>
          <p:nvPr/>
        </p:nvSpPr>
        <p:spPr>
          <a:xfrm>
            <a:off x="6263640" y="2194560"/>
            <a:ext cx="2057400" cy="1554480"/>
          </a:xfrm>
          <a:prstGeom prst="roundRect">
            <a:avLst>
              <a:gd name="adj" fmla="val 8824"/>
            </a:avLst>
          </a:prstGeom>
          <a:solidFill>
            <a:srgbClr val="FCE4D6"/>
          </a:solidFill>
          <a:ln w="12700">
            <a:solidFill>
              <a:srgbClr val="59636E"/>
            </a:solidFill>
            <a:prstDash val="solid"/>
          </a:ln>
        </p:spPr>
      </p:sp>
      <p:sp>
        <p:nvSpPr>
          <p:cNvPr id="13" name="Text 11"/>
          <p:cNvSpPr/>
          <p:nvPr/>
        </p:nvSpPr>
        <p:spPr>
          <a:xfrm>
            <a:off x="6373368" y="2596896"/>
            <a:ext cx="1828800" cy="594360"/>
          </a:xfrm>
          <a:prstGeom prst="rect">
            <a:avLst/>
          </a:prstGeom>
          <a:noFill/>
          <a:ln/>
        </p:spPr>
        <p:txBody>
          <a:bodyPr wrap="square" lIns="635" tIns="635" rIns="635" bIns="635" rtlCol="0" anchor="ctr">
            <a:normAutofit/>
          </a:bodyPr>
          <a:lstStyle/>
          <a:p>
            <a:pPr algn="ctr" indent="0" marL="0">
              <a:buNone/>
            </a:pPr>
            <a:r>
              <a:rPr lang="en-US" sz="1500" b="1" dirty="0">
                <a:solidFill>
                  <a:srgbClr val="15202B"/>
                </a:solidFill>
                <a:latin typeface="Aptos" pitchFamily="34" charset="0"/>
                <a:ea typeface="Aptos" pitchFamily="34" charset="-122"/>
                <a:cs typeface="Aptos" pitchFamily="34" charset="-120"/>
              </a:rPr>
              <a:t>Cryptomining</a:t>
            </a:r>
            <a:endParaRPr lang="en-US" sz="1500" dirty="0"/>
          </a:p>
          <a:p>
            <a:pPr algn="ctr" indent="0" marL="0">
              <a:buNone/>
            </a:pPr>
            <a:r>
              <a:rPr lang="en-US" sz="1500" b="1" dirty="0">
                <a:solidFill>
                  <a:srgbClr val="15202B"/>
                </a:solidFill>
                <a:latin typeface="Aptos" pitchFamily="34" charset="0"/>
                <a:ea typeface="Aptos" pitchFamily="34" charset="-122"/>
                <a:cs typeface="Aptos" pitchFamily="34" charset="-120"/>
              </a:rPr>
              <a:t>software installed</a:t>
            </a:r>
            <a:endParaRPr lang="en-US" sz="1500" dirty="0"/>
          </a:p>
        </p:txBody>
      </p:sp>
      <p:sp>
        <p:nvSpPr>
          <p:cNvPr id="14" name="Shape 12"/>
          <p:cNvSpPr/>
          <p:nvPr/>
        </p:nvSpPr>
        <p:spPr>
          <a:xfrm>
            <a:off x="9006840" y="2194560"/>
            <a:ext cx="2057400" cy="1554480"/>
          </a:xfrm>
          <a:prstGeom prst="roundRect">
            <a:avLst>
              <a:gd name="adj" fmla="val 8824"/>
            </a:avLst>
          </a:prstGeom>
          <a:solidFill>
            <a:srgbClr val="E4DFEC"/>
          </a:solidFill>
          <a:ln w="12700">
            <a:solidFill>
              <a:srgbClr val="59636E"/>
            </a:solidFill>
            <a:prstDash val="solid"/>
          </a:ln>
        </p:spPr>
      </p:sp>
      <p:sp>
        <p:nvSpPr>
          <p:cNvPr id="15" name="Text 13"/>
          <p:cNvSpPr/>
          <p:nvPr/>
        </p:nvSpPr>
        <p:spPr>
          <a:xfrm>
            <a:off x="9116568" y="2596896"/>
            <a:ext cx="1828800" cy="594360"/>
          </a:xfrm>
          <a:prstGeom prst="rect">
            <a:avLst/>
          </a:prstGeom>
          <a:noFill/>
          <a:ln/>
        </p:spPr>
        <p:txBody>
          <a:bodyPr wrap="square" lIns="635" tIns="635" rIns="635" bIns="635" rtlCol="0" anchor="ctr">
            <a:normAutofit/>
          </a:bodyPr>
          <a:lstStyle/>
          <a:p>
            <a:pPr algn="ctr" indent="0" marL="0">
              <a:buNone/>
            </a:pPr>
            <a:r>
              <a:rPr lang="en-US" sz="1500" b="1" dirty="0">
                <a:solidFill>
                  <a:srgbClr val="15202B"/>
                </a:solidFill>
                <a:latin typeface="Aptos" pitchFamily="34" charset="0"/>
                <a:ea typeface="Aptos" pitchFamily="34" charset="-122"/>
                <a:cs typeface="Aptos" pitchFamily="34" charset="-120"/>
              </a:rPr>
              <a:t>Encrypted/proxied</a:t>
            </a:r>
            <a:endParaRPr lang="en-US" sz="1500" dirty="0"/>
          </a:p>
          <a:p>
            <a:pPr algn="ctr" indent="0" marL="0">
              <a:buNone/>
            </a:pPr>
            <a:r>
              <a:rPr lang="en-US" sz="1500" b="1" dirty="0">
                <a:solidFill>
                  <a:srgbClr val="15202B"/>
                </a:solidFill>
                <a:latin typeface="Aptos" pitchFamily="34" charset="0"/>
                <a:ea typeface="Aptos" pitchFamily="34" charset="-122"/>
                <a:cs typeface="Aptos" pitchFamily="34" charset="-120"/>
              </a:rPr>
              <a:t>traffic hides activity</a:t>
            </a:r>
            <a:endParaRPr lang="en-US" sz="1500" dirty="0"/>
          </a:p>
        </p:txBody>
      </p:sp>
      <p:sp>
        <p:nvSpPr>
          <p:cNvPr id="16" name="Text 14"/>
          <p:cNvSpPr/>
          <p:nvPr/>
        </p:nvSpPr>
        <p:spPr>
          <a:xfrm>
            <a:off x="1097280" y="4892040"/>
            <a:ext cx="9784080" cy="457200"/>
          </a:xfrm>
          <a:prstGeom prst="rect">
            <a:avLst/>
          </a:prstGeom>
          <a:noFill/>
          <a:ln/>
        </p:spPr>
        <p:txBody>
          <a:bodyPr wrap="square" lIns="635" tIns="635" rIns="635" bIns="635" rtlCol="0" anchor="ctr">
            <a:normAutofit/>
          </a:bodyPr>
          <a:lstStyle/>
          <a:p>
            <a:pPr algn="ctr" indent="0" marL="0">
              <a:buNone/>
            </a:pPr>
            <a:r>
              <a:rPr lang="en-US" sz="2000" b="1" dirty="0">
                <a:solidFill>
                  <a:srgbClr val="1F4E79"/>
                </a:solidFill>
                <a:latin typeface="Aptos" pitchFamily="34" charset="0"/>
                <a:ea typeface="Aptos" pitchFamily="34" charset="-122"/>
                <a:cs typeface="Aptos" pitchFamily="34" charset="-120"/>
              </a:rPr>
              <a:t>Main root cause: public administrative access plus weak credential protection and monitoring.</a:t>
            </a:r>
            <a:endParaRPr lang="en-US" sz="2000" dirty="0"/>
          </a:p>
        </p:txBody>
      </p:sp>
      <p:sp>
        <p:nvSpPr>
          <p:cNvPr id="17" name="Text 15"/>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Cloud technologies involved</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AWS, Kubernetes, S3, IAM, and containers</a:t>
            </a:r>
            <a:endParaRPr lang="en-US" sz="1300" dirty="0"/>
          </a:p>
        </p:txBody>
      </p:sp>
      <p:sp>
        <p:nvSpPr>
          <p:cNvPr id="5" name="Text 3"/>
          <p:cNvSpPr/>
          <p:nvPr/>
        </p:nvSpPr>
        <p:spPr>
          <a:xfrm>
            <a:off x="822960" y="1325880"/>
            <a:ext cx="1828800" cy="320040"/>
          </a:xfrm>
          <a:prstGeom prst="rect">
            <a:avLst/>
          </a:prstGeom>
          <a:noFill/>
          <a:ln/>
        </p:spPr>
        <p:txBody>
          <a:bodyPr wrap="square" lIns="635" tIns="635" rIns="635" bIns="635" rtlCol="0" anchor="ctr">
            <a:normAutofit/>
          </a:bodyPr>
          <a:lstStyle/>
          <a:p>
            <a:pPr indent="0" marL="0">
              <a:buNone/>
            </a:pPr>
            <a:r>
              <a:rPr lang="en-US" sz="2000" b="1" dirty="0">
                <a:solidFill>
                  <a:srgbClr val="1F4E79"/>
                </a:solidFill>
                <a:latin typeface="Aptos" pitchFamily="34" charset="0"/>
                <a:ea typeface="Aptos" pitchFamily="34" charset="-122"/>
                <a:cs typeface="Aptos" pitchFamily="34" charset="-120"/>
              </a:rPr>
              <a:t>AWS</a:t>
            </a:r>
            <a:endParaRPr lang="en-US" sz="2000" dirty="0"/>
          </a:p>
        </p:txBody>
      </p:sp>
      <p:sp>
        <p:nvSpPr>
          <p:cNvPr id="6" name="Text 4"/>
          <p:cNvSpPr/>
          <p:nvPr/>
        </p:nvSpPr>
        <p:spPr>
          <a:xfrm>
            <a:off x="2743200" y="1325880"/>
            <a:ext cx="7680960" cy="32004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Cloud infrastructure for compute, networking, and storage</a:t>
            </a:r>
            <a:endParaRPr lang="en-US" sz="1700" dirty="0"/>
          </a:p>
        </p:txBody>
      </p:sp>
      <p:sp>
        <p:nvSpPr>
          <p:cNvPr id="7" name="Shape 5"/>
          <p:cNvSpPr/>
          <p:nvPr/>
        </p:nvSpPr>
        <p:spPr>
          <a:xfrm>
            <a:off x="822960" y="1810512"/>
            <a:ext cx="10241280" cy="0"/>
          </a:xfrm>
          <a:prstGeom prst="line">
            <a:avLst/>
          </a:prstGeom>
          <a:noFill/>
          <a:ln w="12700">
            <a:solidFill>
              <a:srgbClr val="D0D7DE"/>
            </a:solidFill>
            <a:prstDash val="solid"/>
          </a:ln>
        </p:spPr>
      </p:sp>
      <p:sp>
        <p:nvSpPr>
          <p:cNvPr id="8" name="Text 6"/>
          <p:cNvSpPr/>
          <p:nvPr/>
        </p:nvSpPr>
        <p:spPr>
          <a:xfrm>
            <a:off x="822960" y="2221992"/>
            <a:ext cx="1828800" cy="320040"/>
          </a:xfrm>
          <a:prstGeom prst="rect">
            <a:avLst/>
          </a:prstGeom>
          <a:noFill/>
          <a:ln/>
        </p:spPr>
        <p:txBody>
          <a:bodyPr wrap="square" lIns="635" tIns="635" rIns="635" bIns="635" rtlCol="0" anchor="ctr">
            <a:normAutofit/>
          </a:bodyPr>
          <a:lstStyle/>
          <a:p>
            <a:pPr indent="0" marL="0">
              <a:buNone/>
            </a:pPr>
            <a:r>
              <a:rPr lang="en-US" sz="2000" b="1" dirty="0">
                <a:solidFill>
                  <a:srgbClr val="1F4E79"/>
                </a:solidFill>
                <a:latin typeface="Aptos" pitchFamily="34" charset="0"/>
                <a:ea typeface="Aptos" pitchFamily="34" charset="-122"/>
                <a:cs typeface="Aptos" pitchFamily="34" charset="-120"/>
              </a:rPr>
              <a:t>Kubernetes</a:t>
            </a:r>
            <a:endParaRPr lang="en-US" sz="2000" dirty="0"/>
          </a:p>
        </p:txBody>
      </p:sp>
      <p:sp>
        <p:nvSpPr>
          <p:cNvPr id="9" name="Text 7"/>
          <p:cNvSpPr/>
          <p:nvPr/>
        </p:nvSpPr>
        <p:spPr>
          <a:xfrm>
            <a:off x="2743200" y="2221992"/>
            <a:ext cx="7680960" cy="32004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Manages containerized workloads and cluster access</a:t>
            </a:r>
            <a:endParaRPr lang="en-US" sz="1700" dirty="0"/>
          </a:p>
        </p:txBody>
      </p:sp>
      <p:sp>
        <p:nvSpPr>
          <p:cNvPr id="10" name="Shape 8"/>
          <p:cNvSpPr/>
          <p:nvPr/>
        </p:nvSpPr>
        <p:spPr>
          <a:xfrm>
            <a:off x="822960" y="2706624"/>
            <a:ext cx="10241280" cy="0"/>
          </a:xfrm>
          <a:prstGeom prst="line">
            <a:avLst/>
          </a:prstGeom>
          <a:noFill/>
          <a:ln w="12700">
            <a:solidFill>
              <a:srgbClr val="D0D7DE"/>
            </a:solidFill>
            <a:prstDash val="solid"/>
          </a:ln>
        </p:spPr>
      </p:sp>
      <p:sp>
        <p:nvSpPr>
          <p:cNvPr id="11" name="Text 9"/>
          <p:cNvSpPr/>
          <p:nvPr/>
        </p:nvSpPr>
        <p:spPr>
          <a:xfrm>
            <a:off x="822960" y="3118104"/>
            <a:ext cx="1828800" cy="320040"/>
          </a:xfrm>
          <a:prstGeom prst="rect">
            <a:avLst/>
          </a:prstGeom>
          <a:noFill/>
          <a:ln/>
        </p:spPr>
        <p:txBody>
          <a:bodyPr wrap="square" lIns="635" tIns="635" rIns="635" bIns="635" rtlCol="0" anchor="ctr">
            <a:normAutofit/>
          </a:bodyPr>
          <a:lstStyle/>
          <a:p>
            <a:pPr indent="0" marL="0">
              <a:buNone/>
            </a:pPr>
            <a:r>
              <a:rPr lang="en-US" sz="2000" b="1" dirty="0">
                <a:solidFill>
                  <a:srgbClr val="1F4E79"/>
                </a:solidFill>
                <a:latin typeface="Aptos" pitchFamily="34" charset="0"/>
                <a:ea typeface="Aptos" pitchFamily="34" charset="-122"/>
                <a:cs typeface="Aptos" pitchFamily="34" charset="-120"/>
              </a:rPr>
              <a:t>Amazon S3</a:t>
            </a:r>
            <a:endParaRPr lang="en-US" sz="2000" dirty="0"/>
          </a:p>
        </p:txBody>
      </p:sp>
      <p:sp>
        <p:nvSpPr>
          <p:cNvPr id="12" name="Text 10"/>
          <p:cNvSpPr/>
          <p:nvPr/>
        </p:nvSpPr>
        <p:spPr>
          <a:xfrm>
            <a:off x="2743200" y="3118104"/>
            <a:ext cx="7680960" cy="32004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Cloud object storage that can hold sensitive data</a:t>
            </a:r>
            <a:endParaRPr lang="en-US" sz="1700" dirty="0"/>
          </a:p>
        </p:txBody>
      </p:sp>
      <p:sp>
        <p:nvSpPr>
          <p:cNvPr id="13" name="Shape 11"/>
          <p:cNvSpPr/>
          <p:nvPr/>
        </p:nvSpPr>
        <p:spPr>
          <a:xfrm>
            <a:off x="822960" y="3602736"/>
            <a:ext cx="10241280" cy="0"/>
          </a:xfrm>
          <a:prstGeom prst="line">
            <a:avLst/>
          </a:prstGeom>
          <a:noFill/>
          <a:ln w="12700">
            <a:solidFill>
              <a:srgbClr val="D0D7DE"/>
            </a:solidFill>
            <a:prstDash val="solid"/>
          </a:ln>
        </p:spPr>
      </p:sp>
      <p:sp>
        <p:nvSpPr>
          <p:cNvPr id="14" name="Text 12"/>
          <p:cNvSpPr/>
          <p:nvPr/>
        </p:nvSpPr>
        <p:spPr>
          <a:xfrm>
            <a:off x="822960" y="4014216"/>
            <a:ext cx="1828800" cy="320040"/>
          </a:xfrm>
          <a:prstGeom prst="rect">
            <a:avLst/>
          </a:prstGeom>
          <a:noFill/>
          <a:ln/>
        </p:spPr>
        <p:txBody>
          <a:bodyPr wrap="square" lIns="635" tIns="635" rIns="635" bIns="635" rtlCol="0" anchor="ctr">
            <a:normAutofit/>
          </a:bodyPr>
          <a:lstStyle/>
          <a:p>
            <a:pPr indent="0" marL="0">
              <a:buNone/>
            </a:pPr>
            <a:r>
              <a:rPr lang="en-US" sz="2000" b="1" dirty="0">
                <a:solidFill>
                  <a:srgbClr val="1F4E79"/>
                </a:solidFill>
                <a:latin typeface="Aptos" pitchFamily="34" charset="0"/>
                <a:ea typeface="Aptos" pitchFamily="34" charset="-122"/>
                <a:cs typeface="Aptos" pitchFamily="34" charset="-120"/>
              </a:rPr>
              <a:t>IAM / RBAC</a:t>
            </a:r>
            <a:endParaRPr lang="en-US" sz="2000" dirty="0"/>
          </a:p>
        </p:txBody>
      </p:sp>
      <p:sp>
        <p:nvSpPr>
          <p:cNvPr id="15" name="Text 13"/>
          <p:cNvSpPr/>
          <p:nvPr/>
        </p:nvSpPr>
        <p:spPr>
          <a:xfrm>
            <a:off x="2743200" y="4014216"/>
            <a:ext cx="7680960" cy="32004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Controls who can access what resources</a:t>
            </a:r>
            <a:endParaRPr lang="en-US" sz="1700" dirty="0"/>
          </a:p>
        </p:txBody>
      </p:sp>
      <p:sp>
        <p:nvSpPr>
          <p:cNvPr id="16" name="Shape 14"/>
          <p:cNvSpPr/>
          <p:nvPr/>
        </p:nvSpPr>
        <p:spPr>
          <a:xfrm>
            <a:off x="822960" y="4498848"/>
            <a:ext cx="10241280" cy="0"/>
          </a:xfrm>
          <a:prstGeom prst="line">
            <a:avLst/>
          </a:prstGeom>
          <a:noFill/>
          <a:ln w="12700">
            <a:solidFill>
              <a:srgbClr val="D0D7DE"/>
            </a:solidFill>
            <a:prstDash val="solid"/>
          </a:ln>
        </p:spPr>
      </p:sp>
      <p:sp>
        <p:nvSpPr>
          <p:cNvPr id="17" name="Text 15"/>
          <p:cNvSpPr/>
          <p:nvPr/>
        </p:nvSpPr>
        <p:spPr>
          <a:xfrm>
            <a:off x="822960" y="4910328"/>
            <a:ext cx="1828800" cy="320040"/>
          </a:xfrm>
          <a:prstGeom prst="rect">
            <a:avLst/>
          </a:prstGeom>
          <a:noFill/>
          <a:ln/>
        </p:spPr>
        <p:txBody>
          <a:bodyPr wrap="square" lIns="635" tIns="635" rIns="635" bIns="635" rtlCol="0" anchor="ctr">
            <a:normAutofit/>
          </a:bodyPr>
          <a:lstStyle/>
          <a:p>
            <a:pPr indent="0" marL="0">
              <a:buNone/>
            </a:pPr>
            <a:r>
              <a:rPr lang="en-US" sz="2000" b="1" dirty="0">
                <a:solidFill>
                  <a:srgbClr val="1F4E79"/>
                </a:solidFill>
                <a:latin typeface="Aptos" pitchFamily="34" charset="0"/>
                <a:ea typeface="Aptos" pitchFamily="34" charset="-122"/>
                <a:cs typeface="Aptos" pitchFamily="34" charset="-120"/>
              </a:rPr>
              <a:t>Secrets</a:t>
            </a:r>
            <a:endParaRPr lang="en-US" sz="2000" dirty="0"/>
          </a:p>
        </p:txBody>
      </p:sp>
      <p:sp>
        <p:nvSpPr>
          <p:cNvPr id="18" name="Text 16"/>
          <p:cNvSpPr/>
          <p:nvPr/>
        </p:nvSpPr>
        <p:spPr>
          <a:xfrm>
            <a:off x="2743200" y="4910328"/>
            <a:ext cx="7680960" cy="32004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Keys and tokens must be protected and rotated</a:t>
            </a:r>
            <a:endParaRPr lang="en-US" sz="1700" dirty="0"/>
          </a:p>
        </p:txBody>
      </p:sp>
      <p:sp>
        <p:nvSpPr>
          <p:cNvPr id="19" name="Shape 17"/>
          <p:cNvSpPr/>
          <p:nvPr/>
        </p:nvSpPr>
        <p:spPr>
          <a:xfrm>
            <a:off x="822960" y="5394960"/>
            <a:ext cx="10241280" cy="0"/>
          </a:xfrm>
          <a:prstGeom prst="line">
            <a:avLst/>
          </a:prstGeom>
          <a:noFill/>
          <a:ln w="12700">
            <a:solidFill>
              <a:srgbClr val="D0D7DE"/>
            </a:solidFill>
            <a:prstDash val="solid"/>
          </a:ln>
        </p:spPr>
      </p:sp>
      <p:sp>
        <p:nvSpPr>
          <p:cNvPr id="20" name="Text 18"/>
          <p:cNvSpPr/>
          <p:nvPr/>
        </p:nvSpPr>
        <p:spPr>
          <a:xfrm>
            <a:off x="914400" y="5989320"/>
            <a:ext cx="9875520" cy="365760"/>
          </a:xfrm>
          <a:prstGeom prst="rect">
            <a:avLst/>
          </a:prstGeom>
          <a:noFill/>
          <a:ln/>
        </p:spPr>
        <p:txBody>
          <a:bodyPr wrap="square" lIns="635" tIns="635" rIns="635" bIns="635" rtlCol="0" anchor="ctr">
            <a:normAutofit/>
          </a:bodyPr>
          <a:lstStyle/>
          <a:p>
            <a:pPr algn="ctr" indent="0" marL="0">
              <a:buNone/>
            </a:pPr>
            <a:r>
              <a:rPr lang="en-US" sz="1900" b="1" dirty="0">
                <a:solidFill>
                  <a:srgbClr val="B23B3B"/>
                </a:solidFill>
                <a:latin typeface="Aptos" pitchFamily="34" charset="0"/>
                <a:ea typeface="Aptos" pitchFamily="34" charset="-122"/>
                <a:cs typeface="Aptos" pitchFamily="34" charset="-120"/>
              </a:rPr>
              <a:t>Security issue: one exposed management layer opened a path into other cloud resources.</a:t>
            </a:r>
            <a:endParaRPr lang="en-US" sz="1900" dirty="0"/>
          </a:p>
        </p:txBody>
      </p:sp>
      <p:sp>
        <p:nvSpPr>
          <p:cNvPr id="21" name="Text 19"/>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Shared responsibility</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AWS secures the cloud; Tesla secures what it runs in the cloud</a:t>
            </a:r>
            <a:endParaRPr lang="en-US" sz="1300" dirty="0"/>
          </a:p>
        </p:txBody>
      </p:sp>
      <p:sp>
        <p:nvSpPr>
          <p:cNvPr id="5" name="Shape 3"/>
          <p:cNvSpPr/>
          <p:nvPr/>
        </p:nvSpPr>
        <p:spPr>
          <a:xfrm>
            <a:off x="868680" y="1325880"/>
            <a:ext cx="4754880" cy="4297680"/>
          </a:xfrm>
          <a:prstGeom prst="rect">
            <a:avLst/>
          </a:prstGeom>
          <a:solidFill>
            <a:srgbClr val="DDEBF7"/>
          </a:solidFill>
          <a:ln w="12700">
            <a:solidFill>
              <a:srgbClr val="1F4E79"/>
            </a:solidFill>
            <a:prstDash val="solid"/>
          </a:ln>
        </p:spPr>
      </p:sp>
      <p:sp>
        <p:nvSpPr>
          <p:cNvPr id="6" name="Shape 4"/>
          <p:cNvSpPr/>
          <p:nvPr/>
        </p:nvSpPr>
        <p:spPr>
          <a:xfrm>
            <a:off x="6537960" y="1325880"/>
            <a:ext cx="4754880" cy="4297680"/>
          </a:xfrm>
          <a:prstGeom prst="rect">
            <a:avLst/>
          </a:prstGeom>
          <a:solidFill>
            <a:srgbClr val="FCE4D6"/>
          </a:solidFill>
          <a:ln w="12700">
            <a:solidFill>
              <a:srgbClr val="B23B3B"/>
            </a:solidFill>
            <a:prstDash val="solid"/>
          </a:ln>
        </p:spPr>
      </p:sp>
      <p:sp>
        <p:nvSpPr>
          <p:cNvPr id="7" name="Text 5"/>
          <p:cNvSpPr/>
          <p:nvPr/>
        </p:nvSpPr>
        <p:spPr>
          <a:xfrm>
            <a:off x="1143000" y="1645920"/>
            <a:ext cx="4114800" cy="365760"/>
          </a:xfrm>
          <a:prstGeom prst="rect">
            <a:avLst/>
          </a:prstGeom>
          <a:noFill/>
          <a:ln/>
        </p:spPr>
        <p:txBody>
          <a:bodyPr wrap="square" lIns="635" tIns="635" rIns="635" bIns="635" rtlCol="0" anchor="ctr">
            <a:normAutofit/>
          </a:bodyPr>
          <a:lstStyle/>
          <a:p>
            <a:pPr algn="ctr" indent="0" marL="0">
              <a:buNone/>
            </a:pPr>
            <a:r>
              <a:rPr lang="en-US" sz="2400" b="1" dirty="0">
                <a:solidFill>
                  <a:srgbClr val="1F4E79"/>
                </a:solidFill>
                <a:latin typeface="Aptos" pitchFamily="34" charset="0"/>
                <a:ea typeface="Aptos" pitchFamily="34" charset="-122"/>
                <a:cs typeface="Aptos" pitchFamily="34" charset="-120"/>
              </a:rPr>
              <a:t>AWS responsibility</a:t>
            </a:r>
            <a:endParaRPr lang="en-US" sz="2400" dirty="0"/>
          </a:p>
        </p:txBody>
      </p:sp>
      <p:sp>
        <p:nvSpPr>
          <p:cNvPr id="8" name="Text 6"/>
          <p:cNvSpPr/>
          <p:nvPr/>
        </p:nvSpPr>
        <p:spPr>
          <a:xfrm>
            <a:off x="1234440" y="2423160"/>
            <a:ext cx="3840480" cy="210312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Security of the cloud</a:t>
            </a:r>
            <a:endParaRPr lang="en-US" sz="1700" dirty="0"/>
          </a:p>
          <a:p>
            <a:pPr indent="0" marL="0">
              <a:buNone/>
            </a:pP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Data centers</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Physical hardware</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Core infrastructure</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Foundational services</a:t>
            </a:r>
            <a:endParaRPr lang="en-US" sz="1700" dirty="0"/>
          </a:p>
        </p:txBody>
      </p:sp>
      <p:sp>
        <p:nvSpPr>
          <p:cNvPr id="9" name="Text 7"/>
          <p:cNvSpPr/>
          <p:nvPr/>
        </p:nvSpPr>
        <p:spPr>
          <a:xfrm>
            <a:off x="6812280" y="1645920"/>
            <a:ext cx="4114800" cy="365760"/>
          </a:xfrm>
          <a:prstGeom prst="rect">
            <a:avLst/>
          </a:prstGeom>
          <a:noFill/>
          <a:ln/>
        </p:spPr>
        <p:txBody>
          <a:bodyPr wrap="square" lIns="635" tIns="635" rIns="635" bIns="635" rtlCol="0" anchor="ctr">
            <a:normAutofit/>
          </a:bodyPr>
          <a:lstStyle/>
          <a:p>
            <a:pPr algn="ctr" indent="0" marL="0">
              <a:buNone/>
            </a:pPr>
            <a:r>
              <a:rPr lang="en-US" sz="2400" b="1" dirty="0">
                <a:solidFill>
                  <a:srgbClr val="B23B3B"/>
                </a:solidFill>
                <a:latin typeface="Aptos" pitchFamily="34" charset="0"/>
                <a:ea typeface="Aptos" pitchFamily="34" charset="-122"/>
                <a:cs typeface="Aptos" pitchFamily="34" charset="-120"/>
              </a:rPr>
              <a:t>Tesla responsibility</a:t>
            </a:r>
            <a:endParaRPr lang="en-US" sz="2400" dirty="0"/>
          </a:p>
        </p:txBody>
      </p:sp>
      <p:sp>
        <p:nvSpPr>
          <p:cNvPr id="10" name="Text 8"/>
          <p:cNvSpPr/>
          <p:nvPr/>
        </p:nvSpPr>
        <p:spPr>
          <a:xfrm>
            <a:off x="6903720" y="2423160"/>
            <a:ext cx="3840480" cy="210312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Security in the cloud</a:t>
            </a:r>
            <a:endParaRPr lang="en-US" sz="1700" dirty="0"/>
          </a:p>
          <a:p>
            <a:pPr indent="0" marL="0">
              <a:buNone/>
            </a:pP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Kubernetes console</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IAM permissions</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Credentials/secrets</a:t>
            </a:r>
            <a:endParaRPr lang="en-US" sz="1700" dirty="0"/>
          </a:p>
          <a:p>
            <a:pPr indent="0" marL="0">
              <a:buNone/>
            </a:pPr>
            <a:r>
              <a:rPr lang="en-US" sz="1700" dirty="0">
                <a:solidFill>
                  <a:srgbClr val="15202B"/>
                </a:solidFill>
                <a:latin typeface="Aptos" pitchFamily="34" charset="0"/>
                <a:ea typeface="Aptos" pitchFamily="34" charset="-122"/>
                <a:cs typeface="Aptos" pitchFamily="34" charset="-120"/>
              </a:rPr>
              <a:t>• Workloads and monitoring</a:t>
            </a:r>
            <a:endParaRPr lang="en-US" sz="1700" dirty="0"/>
          </a:p>
        </p:txBody>
      </p:sp>
      <p:sp>
        <p:nvSpPr>
          <p:cNvPr id="11" name="Text 9"/>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Response and lessons learned</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What a strong recovery should include</a:t>
            </a:r>
            <a:endParaRPr lang="en-US" sz="1300" dirty="0"/>
          </a:p>
        </p:txBody>
      </p:sp>
      <p:sp>
        <p:nvSpPr>
          <p:cNvPr id="5" name="Shape 3"/>
          <p:cNvSpPr/>
          <p:nvPr/>
        </p:nvSpPr>
        <p:spPr>
          <a:xfrm>
            <a:off x="822960" y="1325880"/>
            <a:ext cx="1920240" cy="594360"/>
          </a:xfrm>
          <a:prstGeom prst="roundRect">
            <a:avLst/>
          </a:prstGeom>
          <a:solidFill>
            <a:srgbClr val="1F4E79"/>
          </a:solidFill>
          <a:ln w="12700">
            <a:solidFill>
              <a:srgbClr val="1F4E79"/>
            </a:solidFill>
            <a:prstDash val="solid"/>
          </a:ln>
        </p:spPr>
      </p:sp>
      <p:sp>
        <p:nvSpPr>
          <p:cNvPr id="6" name="Text 4"/>
          <p:cNvSpPr/>
          <p:nvPr/>
        </p:nvSpPr>
        <p:spPr>
          <a:xfrm>
            <a:off x="960120" y="1463040"/>
            <a:ext cx="1645920" cy="228600"/>
          </a:xfrm>
          <a:prstGeom prst="rect">
            <a:avLst/>
          </a:prstGeom>
          <a:noFill/>
          <a:ln/>
        </p:spPr>
        <p:txBody>
          <a:bodyPr wrap="square" lIns="635" tIns="635" rIns="635" bIns="635" rtlCol="0" anchor="ctr">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Contain</a:t>
            </a:r>
            <a:endParaRPr lang="en-US" sz="1800" dirty="0"/>
          </a:p>
        </p:txBody>
      </p:sp>
      <p:sp>
        <p:nvSpPr>
          <p:cNvPr id="7" name="Text 5"/>
          <p:cNvSpPr/>
          <p:nvPr/>
        </p:nvSpPr>
        <p:spPr>
          <a:xfrm>
            <a:off x="2971800" y="1389888"/>
            <a:ext cx="7955280" cy="411480"/>
          </a:xfrm>
          <a:prstGeom prst="rect">
            <a:avLst/>
          </a:prstGeom>
          <a:noFill/>
          <a:ln/>
        </p:spPr>
        <p:txBody>
          <a:bodyPr wrap="square" lIns="635" tIns="635" rIns="635" bIns="635" rtlCol="0" anchor="ctr">
            <a:normAutofit/>
          </a:bodyPr>
          <a:lstStyle/>
          <a:p>
            <a:pPr indent="0" marL="0">
              <a:buNone/>
            </a:pPr>
            <a:r>
              <a:rPr lang="en-US" sz="1800" dirty="0">
                <a:solidFill>
                  <a:srgbClr val="15202B"/>
                </a:solidFill>
                <a:latin typeface="Aptos" pitchFamily="34" charset="0"/>
                <a:ea typeface="Aptos" pitchFamily="34" charset="-122"/>
                <a:cs typeface="Aptos" pitchFamily="34" charset="-120"/>
              </a:rPr>
              <a:t>Block public access and stop mining workloads</a:t>
            </a:r>
            <a:endParaRPr lang="en-US" sz="1800" dirty="0"/>
          </a:p>
        </p:txBody>
      </p:sp>
      <p:sp>
        <p:nvSpPr>
          <p:cNvPr id="8" name="Shape 6"/>
          <p:cNvSpPr/>
          <p:nvPr/>
        </p:nvSpPr>
        <p:spPr>
          <a:xfrm>
            <a:off x="822960" y="2404872"/>
            <a:ext cx="1920240" cy="594360"/>
          </a:xfrm>
          <a:prstGeom prst="roundRect">
            <a:avLst/>
          </a:prstGeom>
          <a:solidFill>
            <a:srgbClr val="1F4E79"/>
          </a:solidFill>
          <a:ln w="12700">
            <a:solidFill>
              <a:srgbClr val="1F4E79"/>
            </a:solidFill>
            <a:prstDash val="solid"/>
          </a:ln>
        </p:spPr>
      </p:sp>
      <p:sp>
        <p:nvSpPr>
          <p:cNvPr id="9" name="Text 7"/>
          <p:cNvSpPr/>
          <p:nvPr/>
        </p:nvSpPr>
        <p:spPr>
          <a:xfrm>
            <a:off x="960120" y="2542032"/>
            <a:ext cx="1645920" cy="228600"/>
          </a:xfrm>
          <a:prstGeom prst="rect">
            <a:avLst/>
          </a:prstGeom>
          <a:noFill/>
          <a:ln/>
        </p:spPr>
        <p:txBody>
          <a:bodyPr wrap="square" lIns="635" tIns="635" rIns="635" bIns="635" rtlCol="0" anchor="ctr">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Eradicate</a:t>
            </a:r>
            <a:endParaRPr lang="en-US" sz="1800" dirty="0"/>
          </a:p>
        </p:txBody>
      </p:sp>
      <p:sp>
        <p:nvSpPr>
          <p:cNvPr id="10" name="Text 8"/>
          <p:cNvSpPr/>
          <p:nvPr/>
        </p:nvSpPr>
        <p:spPr>
          <a:xfrm>
            <a:off x="2971800" y="2468880"/>
            <a:ext cx="7955280" cy="411480"/>
          </a:xfrm>
          <a:prstGeom prst="rect">
            <a:avLst/>
          </a:prstGeom>
          <a:noFill/>
          <a:ln/>
        </p:spPr>
        <p:txBody>
          <a:bodyPr wrap="square" lIns="635" tIns="635" rIns="635" bIns="635" rtlCol="0" anchor="ctr">
            <a:normAutofit/>
          </a:bodyPr>
          <a:lstStyle/>
          <a:p>
            <a:pPr indent="0" marL="0">
              <a:buNone/>
            </a:pPr>
            <a:r>
              <a:rPr lang="en-US" sz="1800" dirty="0">
                <a:solidFill>
                  <a:srgbClr val="15202B"/>
                </a:solidFill>
                <a:latin typeface="Aptos" pitchFamily="34" charset="0"/>
                <a:ea typeface="Aptos" pitchFamily="34" charset="-122"/>
                <a:cs typeface="Aptos" pitchFamily="34" charset="-120"/>
              </a:rPr>
              <a:t>Rotate keys, tokens, and service account credentials</a:t>
            </a:r>
            <a:endParaRPr lang="en-US" sz="1800" dirty="0"/>
          </a:p>
        </p:txBody>
      </p:sp>
      <p:sp>
        <p:nvSpPr>
          <p:cNvPr id="11" name="Shape 9"/>
          <p:cNvSpPr/>
          <p:nvPr/>
        </p:nvSpPr>
        <p:spPr>
          <a:xfrm>
            <a:off x="822960" y="3483864"/>
            <a:ext cx="1920240" cy="594360"/>
          </a:xfrm>
          <a:prstGeom prst="roundRect">
            <a:avLst/>
          </a:prstGeom>
          <a:solidFill>
            <a:srgbClr val="1F4E79"/>
          </a:solidFill>
          <a:ln w="12700">
            <a:solidFill>
              <a:srgbClr val="1F4E79"/>
            </a:solidFill>
            <a:prstDash val="solid"/>
          </a:ln>
        </p:spPr>
      </p:sp>
      <p:sp>
        <p:nvSpPr>
          <p:cNvPr id="12" name="Text 10"/>
          <p:cNvSpPr/>
          <p:nvPr/>
        </p:nvSpPr>
        <p:spPr>
          <a:xfrm>
            <a:off x="960120" y="3621024"/>
            <a:ext cx="1645920" cy="228600"/>
          </a:xfrm>
          <a:prstGeom prst="rect">
            <a:avLst/>
          </a:prstGeom>
          <a:noFill/>
          <a:ln/>
        </p:spPr>
        <p:txBody>
          <a:bodyPr wrap="square" lIns="635" tIns="635" rIns="635" bIns="635" rtlCol="0" anchor="ctr">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Investigate</a:t>
            </a:r>
            <a:endParaRPr lang="en-US" sz="1800" dirty="0"/>
          </a:p>
        </p:txBody>
      </p:sp>
      <p:sp>
        <p:nvSpPr>
          <p:cNvPr id="13" name="Text 11"/>
          <p:cNvSpPr/>
          <p:nvPr/>
        </p:nvSpPr>
        <p:spPr>
          <a:xfrm>
            <a:off x="2971800" y="3547872"/>
            <a:ext cx="7955280" cy="411480"/>
          </a:xfrm>
          <a:prstGeom prst="rect">
            <a:avLst/>
          </a:prstGeom>
          <a:noFill/>
          <a:ln/>
        </p:spPr>
        <p:txBody>
          <a:bodyPr wrap="square" lIns="635" tIns="635" rIns="635" bIns="635" rtlCol="0" anchor="ctr">
            <a:normAutofit/>
          </a:bodyPr>
          <a:lstStyle/>
          <a:p>
            <a:pPr indent="0" marL="0">
              <a:buNone/>
            </a:pPr>
            <a:r>
              <a:rPr lang="en-US" sz="1800" dirty="0">
                <a:solidFill>
                  <a:srgbClr val="15202B"/>
                </a:solidFill>
                <a:latin typeface="Aptos" pitchFamily="34" charset="0"/>
                <a:ea typeface="Aptos" pitchFamily="34" charset="-122"/>
                <a:cs typeface="Aptos" pitchFamily="34" charset="-120"/>
              </a:rPr>
              <a:t>Review CloudTrail, S3 logs, Kubernetes audit logs, and billing data</a:t>
            </a:r>
            <a:endParaRPr lang="en-US" sz="1800" dirty="0"/>
          </a:p>
        </p:txBody>
      </p:sp>
      <p:sp>
        <p:nvSpPr>
          <p:cNvPr id="14" name="Shape 12"/>
          <p:cNvSpPr/>
          <p:nvPr/>
        </p:nvSpPr>
        <p:spPr>
          <a:xfrm>
            <a:off x="822960" y="4562856"/>
            <a:ext cx="1920240" cy="594360"/>
          </a:xfrm>
          <a:prstGeom prst="roundRect">
            <a:avLst/>
          </a:prstGeom>
          <a:solidFill>
            <a:srgbClr val="1F4E79"/>
          </a:solidFill>
          <a:ln w="12700">
            <a:solidFill>
              <a:srgbClr val="1F4E79"/>
            </a:solidFill>
            <a:prstDash val="solid"/>
          </a:ln>
        </p:spPr>
      </p:sp>
      <p:sp>
        <p:nvSpPr>
          <p:cNvPr id="15" name="Text 13"/>
          <p:cNvSpPr/>
          <p:nvPr/>
        </p:nvSpPr>
        <p:spPr>
          <a:xfrm>
            <a:off x="960120" y="4700016"/>
            <a:ext cx="1645920" cy="228600"/>
          </a:xfrm>
          <a:prstGeom prst="rect">
            <a:avLst/>
          </a:prstGeom>
          <a:noFill/>
          <a:ln/>
        </p:spPr>
        <p:txBody>
          <a:bodyPr wrap="square" lIns="635" tIns="635" rIns="635" bIns="635" rtlCol="0" anchor="ctr">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Improve</a:t>
            </a:r>
            <a:endParaRPr lang="en-US" sz="1800" dirty="0"/>
          </a:p>
        </p:txBody>
      </p:sp>
      <p:sp>
        <p:nvSpPr>
          <p:cNvPr id="16" name="Text 14"/>
          <p:cNvSpPr/>
          <p:nvPr/>
        </p:nvSpPr>
        <p:spPr>
          <a:xfrm>
            <a:off x="2971800" y="4626864"/>
            <a:ext cx="7955280" cy="411480"/>
          </a:xfrm>
          <a:prstGeom prst="rect">
            <a:avLst/>
          </a:prstGeom>
          <a:noFill/>
          <a:ln/>
        </p:spPr>
        <p:txBody>
          <a:bodyPr wrap="square" lIns="635" tIns="635" rIns="635" bIns="635" rtlCol="0" anchor="ctr">
            <a:normAutofit/>
          </a:bodyPr>
          <a:lstStyle/>
          <a:p>
            <a:pPr indent="0" marL="0">
              <a:buNone/>
            </a:pPr>
            <a:r>
              <a:rPr lang="en-US" sz="1800" dirty="0">
                <a:solidFill>
                  <a:srgbClr val="15202B"/>
                </a:solidFill>
                <a:latin typeface="Aptos" pitchFamily="34" charset="0"/>
                <a:ea typeface="Aptos" pitchFamily="34" charset="-122"/>
                <a:cs typeface="Aptos" pitchFamily="34" charset="-120"/>
              </a:rPr>
              <a:t>Add MFA, RBAC, least privilege, private admin access, and alerts</a:t>
            </a:r>
            <a:endParaRPr lang="en-US" sz="1800" dirty="0"/>
          </a:p>
        </p:txBody>
      </p:sp>
      <p:sp>
        <p:nvSpPr>
          <p:cNvPr id="17" name="Text 15"/>
          <p:cNvSpPr/>
          <p:nvPr/>
        </p:nvSpPr>
        <p:spPr>
          <a:xfrm>
            <a:off x="1097280" y="5989320"/>
            <a:ext cx="9784080" cy="365760"/>
          </a:xfrm>
          <a:prstGeom prst="rect">
            <a:avLst/>
          </a:prstGeom>
          <a:noFill/>
          <a:ln/>
        </p:spPr>
        <p:txBody>
          <a:bodyPr wrap="square" lIns="635" tIns="635" rIns="635" bIns="635" rtlCol="0" anchor="ctr">
            <a:normAutofit/>
          </a:bodyPr>
          <a:lstStyle/>
          <a:p>
            <a:pPr algn="ctr" indent="0" marL="0">
              <a:buNone/>
            </a:pPr>
            <a:r>
              <a:rPr lang="en-US" sz="2100" b="1" dirty="0">
                <a:solidFill>
                  <a:srgbClr val="1F4E79"/>
                </a:solidFill>
                <a:latin typeface="Aptos" pitchFamily="34" charset="0"/>
                <a:ea typeface="Aptos" pitchFamily="34" charset="-122"/>
                <a:cs typeface="Aptos" pitchFamily="34" charset="-120"/>
              </a:rPr>
              <a:t>Cloud security is continuous monitoring, not one-time setup.</a:t>
            </a:r>
            <a:endParaRPr lang="en-US" sz="2100" dirty="0"/>
          </a:p>
        </p:txBody>
      </p:sp>
      <p:sp>
        <p:nvSpPr>
          <p:cNvPr id="18" name="Text 16"/>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AFC"/>
          </a:solidFill>
          <a:ln w="12700">
            <a:solidFill>
              <a:srgbClr val="F7FAFC"/>
            </a:solidFill>
            <a:prstDash val="solid"/>
          </a:ln>
        </p:spPr>
      </p:sp>
      <p:sp>
        <p:nvSpPr>
          <p:cNvPr id="3" name="Text 1"/>
          <p:cNvSpPr/>
          <p:nvPr/>
        </p:nvSpPr>
        <p:spPr>
          <a:xfrm>
            <a:off x="594360" y="347472"/>
            <a:ext cx="7955280" cy="548640"/>
          </a:xfrm>
          <a:prstGeom prst="rect">
            <a:avLst/>
          </a:prstGeom>
          <a:noFill/>
          <a:ln/>
        </p:spPr>
        <p:txBody>
          <a:bodyPr wrap="square" lIns="635" tIns="635" rIns="635" bIns="635" rtlCol="0" anchor="ctr">
            <a:normAutofit/>
          </a:bodyPr>
          <a:lstStyle/>
          <a:p>
            <a:pPr indent="0" marL="0">
              <a:buNone/>
            </a:pPr>
            <a:r>
              <a:rPr lang="en-US" sz="2700" b="1" dirty="0">
                <a:solidFill>
                  <a:srgbClr val="1F4E79"/>
                </a:solidFill>
                <a:latin typeface="Aptos" pitchFamily="34" charset="0"/>
                <a:ea typeface="Aptos" pitchFamily="34" charset="-122"/>
                <a:cs typeface="Aptos" pitchFamily="34" charset="-120"/>
              </a:rPr>
              <a:t>GRC and conclusion</a:t>
            </a:r>
            <a:endParaRPr lang="en-US" sz="2700" dirty="0"/>
          </a:p>
        </p:txBody>
      </p:sp>
      <p:sp>
        <p:nvSpPr>
          <p:cNvPr id="4" name="Text 2"/>
          <p:cNvSpPr/>
          <p:nvPr/>
        </p:nvSpPr>
        <p:spPr>
          <a:xfrm>
            <a:off x="621792" y="932688"/>
            <a:ext cx="9966960" cy="320040"/>
          </a:xfrm>
          <a:prstGeom prst="rect">
            <a:avLst/>
          </a:prstGeom>
          <a:noFill/>
          <a:ln/>
        </p:spPr>
        <p:txBody>
          <a:bodyPr wrap="square" lIns="635" tIns="635" rIns="635" bIns="635" rtlCol="0" anchor="ctr">
            <a:normAutofit/>
          </a:bodyPr>
          <a:lstStyle/>
          <a:p>
            <a:pPr indent="0" marL="0">
              <a:buNone/>
            </a:pPr>
            <a:r>
              <a:rPr lang="en-US" sz="1300" dirty="0">
                <a:solidFill>
                  <a:srgbClr val="59636E"/>
                </a:solidFill>
                <a:latin typeface="Aptos" pitchFamily="34" charset="0"/>
                <a:ea typeface="Aptos" pitchFamily="34" charset="-122"/>
                <a:cs typeface="Aptos" pitchFamily="34" charset="-120"/>
              </a:rPr>
              <a:t>Governance, risk, and compliance lessons</a:t>
            </a:r>
            <a:endParaRPr lang="en-US" sz="1300" dirty="0"/>
          </a:p>
        </p:txBody>
      </p:sp>
      <p:sp>
        <p:nvSpPr>
          <p:cNvPr id="5" name="Text 3"/>
          <p:cNvSpPr/>
          <p:nvPr/>
        </p:nvSpPr>
        <p:spPr>
          <a:xfrm>
            <a:off x="868680" y="1371600"/>
            <a:ext cx="2286000" cy="320040"/>
          </a:xfrm>
          <a:prstGeom prst="rect">
            <a:avLst/>
          </a:prstGeom>
          <a:noFill/>
          <a:ln/>
        </p:spPr>
        <p:txBody>
          <a:bodyPr wrap="square" lIns="635" tIns="635" rIns="635" bIns="635" rtlCol="0" anchor="ctr">
            <a:normAutofit/>
          </a:bodyPr>
          <a:lstStyle/>
          <a:p>
            <a:pPr indent="0" marL="0">
              <a:buNone/>
            </a:pPr>
            <a:r>
              <a:rPr lang="en-US" sz="2200" b="1" dirty="0">
                <a:solidFill>
                  <a:srgbClr val="1F4E79"/>
                </a:solidFill>
                <a:latin typeface="Aptos" pitchFamily="34" charset="0"/>
                <a:ea typeface="Aptos" pitchFamily="34" charset="-122"/>
                <a:cs typeface="Aptos" pitchFamily="34" charset="-120"/>
              </a:rPr>
              <a:t>Governance</a:t>
            </a:r>
            <a:endParaRPr lang="en-US" sz="2200" dirty="0"/>
          </a:p>
        </p:txBody>
      </p:sp>
      <p:sp>
        <p:nvSpPr>
          <p:cNvPr id="6" name="Text 4"/>
          <p:cNvSpPr/>
          <p:nvPr/>
        </p:nvSpPr>
        <p:spPr>
          <a:xfrm>
            <a:off x="868680" y="1828800"/>
            <a:ext cx="3200400" cy="68580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Assign cloud security ownership, policies, approvals, and oversight.</a:t>
            </a:r>
            <a:endParaRPr lang="en-US" sz="1700" dirty="0"/>
          </a:p>
        </p:txBody>
      </p:sp>
      <p:sp>
        <p:nvSpPr>
          <p:cNvPr id="7" name="Text 5"/>
          <p:cNvSpPr/>
          <p:nvPr/>
        </p:nvSpPr>
        <p:spPr>
          <a:xfrm>
            <a:off x="4389120" y="1371600"/>
            <a:ext cx="2286000" cy="320040"/>
          </a:xfrm>
          <a:prstGeom prst="rect">
            <a:avLst/>
          </a:prstGeom>
          <a:noFill/>
          <a:ln/>
        </p:spPr>
        <p:txBody>
          <a:bodyPr wrap="square" lIns="635" tIns="635" rIns="635" bIns="635" rtlCol="0" anchor="ctr">
            <a:normAutofit/>
          </a:bodyPr>
          <a:lstStyle/>
          <a:p>
            <a:pPr indent="0" marL="0">
              <a:buNone/>
            </a:pPr>
            <a:r>
              <a:rPr lang="en-US" sz="2200" b="1" dirty="0">
                <a:solidFill>
                  <a:srgbClr val="B23B3B"/>
                </a:solidFill>
                <a:latin typeface="Aptos" pitchFamily="34" charset="0"/>
                <a:ea typeface="Aptos" pitchFamily="34" charset="-122"/>
                <a:cs typeface="Aptos" pitchFamily="34" charset="-120"/>
              </a:rPr>
              <a:t>Risk</a:t>
            </a:r>
            <a:endParaRPr lang="en-US" sz="2200" dirty="0"/>
          </a:p>
        </p:txBody>
      </p:sp>
      <p:sp>
        <p:nvSpPr>
          <p:cNvPr id="8" name="Text 6"/>
          <p:cNvSpPr/>
          <p:nvPr/>
        </p:nvSpPr>
        <p:spPr>
          <a:xfrm>
            <a:off x="4389120" y="1828800"/>
            <a:ext cx="3200400" cy="82296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Reduce unauthorized access, credential exposure, cost increases, service disruption, and trust damage.</a:t>
            </a:r>
            <a:endParaRPr lang="en-US" sz="1700" dirty="0"/>
          </a:p>
        </p:txBody>
      </p:sp>
      <p:sp>
        <p:nvSpPr>
          <p:cNvPr id="9" name="Text 7"/>
          <p:cNvSpPr/>
          <p:nvPr/>
        </p:nvSpPr>
        <p:spPr>
          <a:xfrm>
            <a:off x="7909560" y="1371600"/>
            <a:ext cx="2286000" cy="320040"/>
          </a:xfrm>
          <a:prstGeom prst="rect">
            <a:avLst/>
          </a:prstGeom>
          <a:noFill/>
          <a:ln/>
        </p:spPr>
        <p:txBody>
          <a:bodyPr wrap="square" lIns="635" tIns="635" rIns="635" bIns="635" rtlCol="0" anchor="ctr">
            <a:normAutofit/>
          </a:bodyPr>
          <a:lstStyle/>
          <a:p>
            <a:pPr indent="0" marL="0">
              <a:buNone/>
            </a:pPr>
            <a:r>
              <a:rPr lang="en-US" sz="2200" b="1" dirty="0">
                <a:solidFill>
                  <a:srgbClr val="2F6B4F"/>
                </a:solidFill>
                <a:latin typeface="Aptos" pitchFamily="34" charset="0"/>
                <a:ea typeface="Aptos" pitchFamily="34" charset="-122"/>
                <a:cs typeface="Aptos" pitchFamily="34" charset="-120"/>
              </a:rPr>
              <a:t>Compliance</a:t>
            </a:r>
            <a:endParaRPr lang="en-US" sz="2200" dirty="0"/>
          </a:p>
        </p:txBody>
      </p:sp>
      <p:sp>
        <p:nvSpPr>
          <p:cNvPr id="10" name="Text 8"/>
          <p:cNvSpPr/>
          <p:nvPr/>
        </p:nvSpPr>
        <p:spPr>
          <a:xfrm>
            <a:off x="7909560" y="1828800"/>
            <a:ext cx="3200400" cy="822960"/>
          </a:xfrm>
          <a:prstGeom prst="rect">
            <a:avLst/>
          </a:prstGeom>
          <a:noFill/>
          <a:ln/>
        </p:spPr>
        <p:txBody>
          <a:bodyPr wrap="square" lIns="635" tIns="635" rIns="635" bIns="635" rtlCol="0" anchor="ctr">
            <a:normAutofit/>
          </a:bodyPr>
          <a:lstStyle/>
          <a:p>
            <a:pPr indent="0" marL="0">
              <a:buNone/>
            </a:pPr>
            <a:r>
              <a:rPr lang="en-US" sz="1700" dirty="0">
                <a:solidFill>
                  <a:srgbClr val="15202B"/>
                </a:solidFill>
                <a:latin typeface="Aptos" pitchFamily="34" charset="0"/>
                <a:ea typeface="Aptos" pitchFamily="34" charset="-122"/>
                <a:cs typeface="Aptos" pitchFamily="34" charset="-120"/>
              </a:rPr>
              <a:t>Use frameworks such as NIST CSF, NIST SP 800-53, CIS Kubernetes Benchmark, and AWS guidance.</a:t>
            </a:r>
            <a:endParaRPr lang="en-US" sz="1700" dirty="0"/>
          </a:p>
        </p:txBody>
      </p:sp>
      <p:sp>
        <p:nvSpPr>
          <p:cNvPr id="11" name="Text 9"/>
          <p:cNvSpPr/>
          <p:nvPr/>
        </p:nvSpPr>
        <p:spPr>
          <a:xfrm>
            <a:off x="914400" y="4160520"/>
            <a:ext cx="2468880" cy="320040"/>
          </a:xfrm>
          <a:prstGeom prst="rect">
            <a:avLst/>
          </a:prstGeom>
          <a:noFill/>
          <a:ln/>
        </p:spPr>
        <p:txBody>
          <a:bodyPr wrap="square" lIns="635" tIns="635" rIns="635" bIns="635" rtlCol="0" anchor="ctr">
            <a:normAutofit/>
          </a:bodyPr>
          <a:lstStyle/>
          <a:p>
            <a:pPr indent="0" marL="0">
              <a:buNone/>
            </a:pPr>
            <a:r>
              <a:rPr lang="en-US" sz="2400" b="1" dirty="0">
                <a:solidFill>
                  <a:srgbClr val="1F4E79"/>
                </a:solidFill>
                <a:latin typeface="Aptos" pitchFamily="34" charset="0"/>
                <a:ea typeface="Aptos" pitchFamily="34" charset="-122"/>
                <a:cs typeface="Aptos" pitchFamily="34" charset="-120"/>
              </a:rPr>
              <a:t>Final takeaway</a:t>
            </a:r>
            <a:endParaRPr lang="en-US" sz="2400" dirty="0"/>
          </a:p>
        </p:txBody>
      </p:sp>
      <p:sp>
        <p:nvSpPr>
          <p:cNvPr id="12" name="Text 10"/>
          <p:cNvSpPr/>
          <p:nvPr/>
        </p:nvSpPr>
        <p:spPr>
          <a:xfrm>
            <a:off x="914400" y="4617720"/>
            <a:ext cx="9966960" cy="868680"/>
          </a:xfrm>
          <a:prstGeom prst="rect">
            <a:avLst/>
          </a:prstGeom>
          <a:noFill/>
          <a:ln/>
        </p:spPr>
        <p:txBody>
          <a:bodyPr wrap="square" lIns="635" tIns="635" rIns="635" bIns="635" rtlCol="0" anchor="ctr">
            <a:normAutofit/>
          </a:bodyPr>
          <a:lstStyle/>
          <a:p>
            <a:pPr algn="ctr" indent="0" marL="0">
              <a:buNone/>
            </a:pPr>
            <a:r>
              <a:rPr lang="en-US" sz="2000" b="1" dirty="0">
                <a:solidFill>
                  <a:srgbClr val="15202B"/>
                </a:solidFill>
                <a:latin typeface="Aptos" pitchFamily="34" charset="0"/>
                <a:ea typeface="Aptos" pitchFamily="34" charset="-122"/>
                <a:cs typeface="Aptos" pitchFamily="34" charset="-120"/>
              </a:rPr>
              <a:t>Tesla's incident shows that a small cloud misconfiguration can become a major security issue when administrative access, permissions, credentials, and monitoring are not controlled together.</a:t>
            </a:r>
            <a:endParaRPr lang="en-US" sz="2000" dirty="0"/>
          </a:p>
        </p:txBody>
      </p:sp>
      <p:sp>
        <p:nvSpPr>
          <p:cNvPr id="13" name="Text 11"/>
          <p:cNvSpPr/>
          <p:nvPr/>
        </p:nvSpPr>
        <p:spPr>
          <a:xfrm>
            <a:off x="9875520" y="6446520"/>
            <a:ext cx="1645920" cy="228600"/>
          </a:xfrm>
          <a:prstGeom prst="rect">
            <a:avLst/>
          </a:prstGeom>
          <a:noFill/>
          <a:ln/>
        </p:spPr>
        <p:txBody>
          <a:bodyPr wrap="square" lIns="635" tIns="635" rIns="635" bIns="635" rtlCol="0" anchor="ctr">
            <a:normAutofit/>
          </a:bodyPr>
          <a:lstStyle/>
          <a:p>
            <a:pPr algn="r" indent="0" marL="0">
              <a:buNone/>
            </a:pPr>
            <a:r>
              <a:rPr lang="en-US" sz="800" dirty="0">
                <a:solidFill>
                  <a:srgbClr val="7A8793"/>
                </a:solidFill>
                <a:latin typeface="Aptos" pitchFamily="34" charset="0"/>
                <a:ea typeface="Aptos" pitchFamily="34" charset="-122"/>
                <a:cs typeface="Aptos" pitchFamily="34" charset="-120"/>
              </a:rPr>
              <a:t>Tesla Cloud Security Incident | 7</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Cloud Security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Tesla Cloud Security Incident</dc:title>
  <dc:subject>Tesla 2018 Kubernetes Console Exposure and AWS Cryptojacking Incident</dc:subject>
  <dc:creator>Angel Mejia</dc:creator>
  <cp:lastModifiedBy>Angel Mejia</cp:lastModifiedBy>
  <cp:revision>1</cp:revision>
  <dcterms:created xsi:type="dcterms:W3CDTF">2026-07-27T01:54:47Z</dcterms:created>
  <dcterms:modified xsi:type="dcterms:W3CDTF">2026-07-27T01:54:47Z</dcterms:modified>
</cp:coreProperties>
</file>